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75" r:id="rId3"/>
    <p:sldId id="258" r:id="rId4"/>
    <p:sldId id="269" r:id="rId5"/>
    <p:sldId id="270" r:id="rId6"/>
    <p:sldId id="274" r:id="rId7"/>
    <p:sldId id="272" r:id="rId8"/>
    <p:sldId id="271" r:id="rId9"/>
    <p:sldId id="264" r:id="rId10"/>
    <p:sldId id="265" r:id="rId11"/>
    <p:sldId id="266" r:id="rId12"/>
    <p:sldId id="263" r:id="rId13"/>
    <p:sldId id="267" r:id="rId14"/>
    <p:sldId id="27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4/3/2017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4/3/2017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4/3/2017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8955" y="-240682"/>
            <a:ext cx="11182485" cy="1828800"/>
          </a:xfrm>
        </p:spPr>
        <p:txBody>
          <a:bodyPr>
            <a:normAutofit/>
          </a:bodyPr>
          <a:lstStyle/>
          <a:p>
            <a:r>
              <a:rPr lang="fr-FR" dirty="0" smtClean="0"/>
              <a:t>LA CLOCHETTE</a:t>
            </a:r>
            <a:br>
              <a:rPr lang="fr-FR" dirty="0" smtClean="0"/>
            </a:br>
            <a:r>
              <a:rPr lang="fr-FR" sz="2400" dirty="0" err="1" smtClean="0"/>
              <a:t>describe</a:t>
            </a:r>
            <a:r>
              <a:rPr lang="fr-FR" sz="2400" dirty="0" smtClean="0"/>
              <a:t> in French </a:t>
            </a:r>
            <a:r>
              <a:rPr lang="fr-FR" sz="2400" dirty="0" err="1" smtClean="0"/>
              <a:t>three</a:t>
            </a:r>
            <a:r>
              <a:rPr lang="fr-FR" sz="2400" dirty="0" smtClean="0"/>
              <a:t> of the </a:t>
            </a:r>
            <a:r>
              <a:rPr lang="fr-FR" sz="2400" dirty="0" err="1" smtClean="0"/>
              <a:t>characters</a:t>
            </a:r>
            <a:r>
              <a:rPr lang="fr-FR" sz="2400" dirty="0" smtClean="0"/>
              <a:t> </a:t>
            </a:r>
            <a:r>
              <a:rPr lang="fr-FR" sz="2400" dirty="0" err="1" smtClean="0"/>
              <a:t>from</a:t>
            </a:r>
            <a:r>
              <a:rPr lang="fr-FR" sz="2400" dirty="0" smtClean="0"/>
              <a:t> Le Petit Nicolas</a:t>
            </a:r>
            <a:endParaRPr lang="fr-FR" sz="2400" dirty="0"/>
          </a:p>
        </p:txBody>
      </p:sp>
      <p:pic>
        <p:nvPicPr>
          <p:cNvPr id="4" name="Picture 2" descr="http://t2.gstatic.com/images?q=tbn:ANd9GcRyLF1Ogp8eEPtxuTX_R9JQXiwCG-9PUQPI9mORdFwfhuCrdf9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256" y="2256007"/>
            <a:ext cx="1731196" cy="118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t2.gstatic.com/images?q=tbn:ANd9GcTtfaA6Brn8ikHb0_ZfSg8iw10_e61ZrrPZSaDA29-VzCKwi3p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168" y="1867790"/>
            <a:ext cx="1151003" cy="166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cdn-gulli.ladmedia.fr/var/jeunesse/storage/images/gulli/encyclopedie-et-dictionnaire/actu/le-petit-nicolas/personnages/les-copains/geoffroy/8117490-1-fre-FR/Geoffroy_221_1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032" y="2242905"/>
            <a:ext cx="1594355" cy="119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cdn-gulli.ladmedia.fr/var/jeunesse/storage/images/gulli/encyclopedie-et-dictionnaire/actu/le-petit-nicolas/personnages/les-copains/alceste/8117482-1-fre-FR/Alcest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096" y="4592560"/>
            <a:ext cx="1691172" cy="127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://jacobnmes.files.wordpress.com/2010/11/rufu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160" y="4618841"/>
            <a:ext cx="1656184" cy="124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://cdn-gulli.ladmedia.fr/var/jeunesse/storage/images/gulli/encyclopedie-et-dictionnaire/actu/le-petit-nicolas/personnages/les-copains/eudes/8117529-1-fre-FR/Eud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974" y="4593583"/>
            <a:ext cx="1723434" cy="129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97096" y="3632983"/>
            <a:ext cx="7042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Nicolas		</a:t>
            </a:r>
            <a:r>
              <a:rPr lang="en-US" sz="2400" dirty="0" err="1" smtClean="0"/>
              <a:t>Clotaire</a:t>
            </a:r>
            <a:r>
              <a:rPr lang="en-US" sz="2400" dirty="0" smtClean="0"/>
              <a:t>		</a:t>
            </a:r>
            <a:r>
              <a:rPr lang="en-US" sz="2400" dirty="0" err="1" smtClean="0"/>
              <a:t>Geoffroy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109216" y="5925415"/>
            <a:ext cx="8462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Agnan</a:t>
            </a:r>
            <a:r>
              <a:rPr lang="en-US" sz="2400" dirty="0" smtClean="0"/>
              <a:t>	</a:t>
            </a:r>
            <a:r>
              <a:rPr lang="en-US" sz="2400" dirty="0" err="1" smtClean="0"/>
              <a:t>Alceste</a:t>
            </a:r>
            <a:r>
              <a:rPr lang="en-US" sz="2400" dirty="0" smtClean="0"/>
              <a:t>		Rufus			</a:t>
            </a:r>
            <a:r>
              <a:rPr lang="en-US" sz="2400" dirty="0" err="1" smtClean="0"/>
              <a:t>Eudes</a:t>
            </a:r>
            <a:endParaRPr lang="en-US" sz="2400" dirty="0"/>
          </a:p>
        </p:txBody>
      </p:sp>
      <p:pic>
        <p:nvPicPr>
          <p:cNvPr id="1026" name="Picture 2" descr="Image result for agnan film nicola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727" y="3962060"/>
            <a:ext cx="1557266" cy="193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2854" t="35322" r="16031" b="12215"/>
          <a:stretch/>
        </p:blipFill>
        <p:spPr>
          <a:xfrm>
            <a:off x="6982691" y="2454818"/>
            <a:ext cx="4644926" cy="4403182"/>
          </a:xfrm>
          <a:prstGeom prst="rect">
            <a:avLst/>
          </a:prstGeom>
        </p:spPr>
      </p:pic>
      <p:sp>
        <p:nvSpPr>
          <p:cNvPr id="7" name="Content Placeholder 13"/>
          <p:cNvSpPr>
            <a:spLocks noGrp="1"/>
          </p:cNvSpPr>
          <p:nvPr>
            <p:ph idx="1"/>
          </p:nvPr>
        </p:nvSpPr>
        <p:spPr>
          <a:xfrm>
            <a:off x="0" y="436418"/>
            <a:ext cx="12192000" cy="685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3600" dirty="0" smtClean="0"/>
              <a:t>On dépend sur les animaux et les plantes pour:</a:t>
            </a:r>
            <a:endParaRPr lang="fr-FR" sz="3400" dirty="0"/>
          </a:p>
        </p:txBody>
      </p:sp>
      <p:sp>
        <p:nvSpPr>
          <p:cNvPr id="8" name="Content Placeholder 13"/>
          <p:cNvSpPr txBox="1">
            <a:spLocks/>
          </p:cNvSpPr>
          <p:nvPr/>
        </p:nvSpPr>
        <p:spPr>
          <a:xfrm>
            <a:off x="0" y="1832263"/>
            <a:ext cx="6107621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3600" dirty="0" smtClean="0"/>
              <a:t>Des produits importants:</a:t>
            </a:r>
            <a:endParaRPr lang="fr-FR" sz="3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4756" t="35322" r="46336" b="12215"/>
          <a:stretch/>
        </p:blipFill>
        <p:spPr>
          <a:xfrm>
            <a:off x="382728" y="2518063"/>
            <a:ext cx="5724893" cy="4339937"/>
          </a:xfrm>
          <a:prstGeom prst="rect">
            <a:avLst/>
          </a:prstGeom>
        </p:spPr>
      </p:pic>
      <p:sp>
        <p:nvSpPr>
          <p:cNvPr id="10" name="Content Placeholder 13"/>
          <p:cNvSpPr txBox="1">
            <a:spLocks/>
          </p:cNvSpPr>
          <p:nvPr/>
        </p:nvSpPr>
        <p:spPr>
          <a:xfrm>
            <a:off x="6761018" y="1832263"/>
            <a:ext cx="4045527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3600" dirty="0" smtClean="0"/>
              <a:t>L’environnement:</a:t>
            </a:r>
            <a:endParaRPr lang="fr-FR" sz="3400" dirty="0"/>
          </a:p>
        </p:txBody>
      </p:sp>
    </p:spTree>
    <p:extLst>
      <p:ext uri="{BB962C8B-B14F-4D97-AF65-F5344CB8AC3E}">
        <p14:creationId xmlns:p14="http://schemas.microsoft.com/office/powerpoint/2010/main" val="392249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564" t="15436" r="17629" b="8807"/>
          <a:stretch/>
        </p:blipFill>
        <p:spPr>
          <a:xfrm>
            <a:off x="692727" y="0"/>
            <a:ext cx="105956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2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8920" y="2479225"/>
            <a:ext cx="8674534" cy="1828800"/>
          </a:xfrm>
        </p:spPr>
        <p:txBody>
          <a:bodyPr>
            <a:noAutofit/>
          </a:bodyPr>
          <a:lstStyle/>
          <a:p>
            <a:r>
              <a:rPr lang="fr-FR" b="1" dirty="0"/>
              <a:t>Espèces menacées </a:t>
            </a:r>
            <a:r>
              <a:rPr lang="fr-FR" b="1" dirty="0" smtClean="0"/>
              <a:t>en France</a:t>
            </a:r>
            <a:br>
              <a:rPr lang="fr-FR" b="1" dirty="0" smtClean="0"/>
            </a:b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dirty="0" smtClean="0"/>
              <a:t>	10 </a:t>
            </a:r>
            <a:r>
              <a:rPr lang="fr-FR" sz="2800" dirty="0"/>
              <a:t>% des espèces de </a:t>
            </a:r>
            <a:r>
              <a:rPr lang="fr-FR" sz="2800" dirty="0" smtClean="0"/>
              <a:t>mammifères</a:t>
            </a:r>
            <a:br>
              <a:rPr lang="fr-FR" sz="2800" dirty="0" smtClean="0"/>
            </a:br>
            <a:r>
              <a:rPr lang="fr-FR" sz="2800" dirty="0" smtClean="0"/>
              <a:t> </a:t>
            </a:r>
            <a:br>
              <a:rPr lang="fr-FR" sz="2800" dirty="0" smtClean="0"/>
            </a:br>
            <a:r>
              <a:rPr lang="fr-FR" sz="2800" dirty="0" smtClean="0"/>
              <a:t>	25 </a:t>
            </a:r>
            <a:r>
              <a:rPr lang="fr-FR" sz="2800" dirty="0"/>
              <a:t>% des espèces d’oiseaux </a:t>
            </a:r>
            <a:r>
              <a:rPr lang="fr-FR" sz="2800" dirty="0" smtClean="0"/>
              <a:t>nicheurs</a:t>
            </a:r>
            <a:br>
              <a:rPr lang="fr-FR" sz="2800" dirty="0" smtClean="0"/>
            </a:br>
            <a:r>
              <a:rPr lang="fr-FR" sz="2800" dirty="0"/>
              <a:t/>
            </a:r>
            <a:br>
              <a:rPr lang="fr-FR" sz="2800" dirty="0"/>
            </a:br>
            <a:r>
              <a:rPr lang="fr-FR" sz="2800" dirty="0" smtClean="0"/>
              <a:t>	20 </a:t>
            </a:r>
            <a:r>
              <a:rPr lang="fr-FR" sz="2800" dirty="0"/>
              <a:t>% des espèces d’amphibiens et </a:t>
            </a:r>
            <a:r>
              <a:rPr lang="fr-FR" sz="2800" dirty="0" smtClean="0"/>
              <a:t>reptiles</a:t>
            </a:r>
            <a:br>
              <a:rPr lang="fr-FR" sz="2800" dirty="0" smtClean="0"/>
            </a:br>
            <a:r>
              <a:rPr lang="fr-FR" sz="2800" dirty="0"/>
              <a:t/>
            </a:r>
            <a:br>
              <a:rPr lang="fr-FR" sz="2800" dirty="0"/>
            </a:br>
            <a:r>
              <a:rPr lang="fr-FR" sz="2800" dirty="0" smtClean="0"/>
              <a:t>	10 </a:t>
            </a:r>
            <a:r>
              <a:rPr lang="fr-FR" sz="2800" dirty="0"/>
              <a:t>% des espèces </a:t>
            </a:r>
            <a:r>
              <a:rPr lang="fr-FR" sz="2800" dirty="0" smtClean="0"/>
              <a:t>végétales</a:t>
            </a:r>
            <a:r>
              <a:rPr lang="fr-FR" sz="2400" dirty="0" smtClean="0"/>
              <a:t/>
            </a:r>
            <a:br>
              <a:rPr lang="fr-FR" sz="2400" dirty="0" smtClean="0"/>
            </a:b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9680" t="22064" r="22894" b="37216"/>
          <a:stretch/>
        </p:blipFill>
        <p:spPr>
          <a:xfrm>
            <a:off x="0" y="332510"/>
            <a:ext cx="3269673" cy="2729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7417" t="41004" r="51171" b="12405"/>
          <a:stretch/>
        </p:blipFill>
        <p:spPr>
          <a:xfrm>
            <a:off x="0" y="3061855"/>
            <a:ext cx="3289609" cy="2743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1569" t="21496" r="51278" b="70739"/>
          <a:stretch/>
        </p:blipFill>
        <p:spPr>
          <a:xfrm>
            <a:off x="0" y="5805056"/>
            <a:ext cx="3289609" cy="5289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24125" t="36648" r="51171" b="28883"/>
          <a:stretch/>
        </p:blipFill>
        <p:spPr>
          <a:xfrm>
            <a:off x="8548255" y="3999544"/>
            <a:ext cx="3643745" cy="28584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50000" t="62973" r="25402" b="11648"/>
          <a:stretch/>
        </p:blipFill>
        <p:spPr>
          <a:xfrm>
            <a:off x="4641273" y="4516583"/>
            <a:ext cx="3817671" cy="234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50000" t="36458" r="25402" b="57292"/>
          <a:stretch/>
        </p:blipFill>
        <p:spPr>
          <a:xfrm>
            <a:off x="4641272" y="3999545"/>
            <a:ext cx="3830785" cy="51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1102" y="3505199"/>
            <a:ext cx="8411297" cy="1828800"/>
          </a:xfrm>
        </p:spPr>
        <p:txBody>
          <a:bodyPr>
            <a:noAutofit/>
          </a:bodyPr>
          <a:lstStyle/>
          <a:p>
            <a:pPr algn="ctr"/>
            <a:r>
              <a:rPr lang="fr-FR" sz="3600" dirty="0" smtClean="0"/>
              <a:t>« Au </a:t>
            </a:r>
            <a:r>
              <a:rPr lang="fr-FR" sz="3600" dirty="0"/>
              <a:t>rythme actuel, </a:t>
            </a:r>
            <a:r>
              <a:rPr lang="fr-FR" sz="3600" dirty="0" smtClean="0"/>
              <a:t>50% des </a:t>
            </a:r>
            <a:r>
              <a:rPr lang="fr-FR" sz="3600" dirty="0"/>
              <a:t>espèces de végétaux et d’animaux aura disparu de la planète à la fin du 21ème </a:t>
            </a:r>
            <a:r>
              <a:rPr lang="fr-FR" sz="3600" dirty="0" smtClean="0"/>
              <a:t>siècle »</a:t>
            </a:r>
            <a:br>
              <a:rPr lang="fr-FR" sz="3600" dirty="0" smtClean="0"/>
            </a:br>
            <a:r>
              <a:rPr lang="fr-FR" sz="3600" dirty="0"/>
              <a:t/>
            </a:r>
            <a:br>
              <a:rPr lang="fr-FR" sz="3600" dirty="0"/>
            </a:br>
            <a:r>
              <a:rPr lang="fr-FR" sz="2800" dirty="0" smtClean="0"/>
              <a:t>(Edward </a:t>
            </a:r>
            <a:r>
              <a:rPr lang="fr-FR" sz="2800" dirty="0"/>
              <a:t>O. Wilson , Professeur à Harvard)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7999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666" y="2521527"/>
            <a:ext cx="8411297" cy="1828800"/>
          </a:xfrm>
        </p:spPr>
        <p:txBody>
          <a:bodyPr>
            <a:noAutofit/>
          </a:bodyPr>
          <a:lstStyle/>
          <a:p>
            <a:pPr algn="ctr"/>
            <a:r>
              <a:rPr lang="fr-FR" dirty="0" err="1" smtClean="0"/>
              <a:t>Take</a:t>
            </a:r>
            <a:r>
              <a:rPr lang="fr-FR" dirty="0" smtClean="0"/>
              <a:t> a moment to </a:t>
            </a:r>
            <a:r>
              <a:rPr lang="fr-FR" dirty="0" err="1" smtClean="0"/>
              <a:t>summarize</a:t>
            </a:r>
            <a:r>
              <a:rPr lang="fr-FR" dirty="0" smtClean="0"/>
              <a:t> in English </a:t>
            </a:r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have </a:t>
            </a:r>
            <a:r>
              <a:rPr lang="fr-FR" dirty="0" err="1" smtClean="0"/>
              <a:t>discussed</a:t>
            </a:r>
            <a:r>
              <a:rPr lang="fr-FR" dirty="0" smtClean="0"/>
              <a:t> </a:t>
            </a:r>
            <a:r>
              <a:rPr lang="fr-FR" dirty="0" err="1" smtClean="0"/>
              <a:t>so</a:t>
            </a:r>
            <a:r>
              <a:rPr lang="fr-FR" dirty="0" smtClean="0"/>
              <a:t> far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853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3283" y="755072"/>
            <a:ext cx="7926389" cy="1828800"/>
          </a:xfrm>
        </p:spPr>
        <p:txBody>
          <a:bodyPr/>
          <a:lstStyle/>
          <a:p>
            <a:r>
              <a:rPr lang="fr-FR" dirty="0" smtClean="0"/>
              <a:t>Les espèces menacées</a:t>
            </a:r>
            <a:endParaRPr lang="fr-F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140919" y="2763981"/>
            <a:ext cx="7926389" cy="223751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fr-FR" dirty="0"/>
              <a:t>Une </a:t>
            </a:r>
            <a:r>
              <a:rPr lang="fr-FR" b="1" dirty="0"/>
              <a:t>espèce menacée</a:t>
            </a:r>
            <a:r>
              <a:rPr lang="fr-FR" dirty="0"/>
              <a:t> est un animal ou </a:t>
            </a:r>
            <a:r>
              <a:rPr lang="fr-FR" dirty="0" smtClean="0"/>
              <a:t>une plante</a:t>
            </a:r>
            <a:r>
              <a:rPr lang="fr-FR" dirty="0"/>
              <a:t> </a:t>
            </a:r>
            <a:r>
              <a:rPr lang="fr-FR" dirty="0" smtClean="0"/>
              <a:t>qui est </a:t>
            </a:r>
            <a:r>
              <a:rPr lang="fr-FR" dirty="0"/>
              <a:t>en danger de disparition à cause d'une action humaine</a:t>
            </a:r>
          </a:p>
        </p:txBody>
      </p:sp>
    </p:spTree>
    <p:extLst>
      <p:ext uri="{BB962C8B-B14F-4D97-AF65-F5344CB8AC3E}">
        <p14:creationId xmlns:p14="http://schemas.microsoft.com/office/powerpoint/2010/main" val="244710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43344" y="249382"/>
            <a:ext cx="10058402" cy="12192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Les causes</a:t>
            </a:r>
            <a:endParaRPr sz="48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43344" y="1752600"/>
            <a:ext cx="11748655" cy="4229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dirty="0"/>
              <a:t>L</a:t>
            </a:r>
            <a:r>
              <a:rPr lang="fr-FR" sz="2800" dirty="0" smtClean="0"/>
              <a:t>es principales causes sont:</a:t>
            </a:r>
          </a:p>
          <a:p>
            <a:pPr marL="914400" indent="-346075"/>
            <a:r>
              <a:rPr lang="fr-FR" sz="2700" dirty="0" smtClean="0"/>
              <a:t>la pollution</a:t>
            </a:r>
          </a:p>
          <a:p>
            <a:pPr marL="914400" indent="-346075"/>
            <a:r>
              <a:rPr lang="fr-FR" sz="2700" dirty="0" smtClean="0"/>
              <a:t>la réduction de leurs </a:t>
            </a:r>
            <a:r>
              <a:rPr lang="fr-FR" sz="2700" dirty="0" smtClean="0"/>
              <a:t>habitats</a:t>
            </a:r>
            <a:endParaRPr lang="fr-FR" sz="2700" dirty="0" smtClean="0"/>
          </a:p>
          <a:p>
            <a:pPr marL="914400" indent="-346075"/>
            <a:r>
              <a:rPr lang="fr-FR" sz="2700" dirty="0" smtClean="0"/>
              <a:t>la chasse et la pêche intensives</a:t>
            </a:r>
            <a:endParaRPr lang="fr-FR" sz="2700" dirty="0"/>
          </a:p>
        </p:txBody>
      </p:sp>
      <p:pic>
        <p:nvPicPr>
          <p:cNvPr id="1029" name="Picture 5" descr="Image result for chas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691" y="4256809"/>
            <a:ext cx="3009813" cy="200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128" y="4256809"/>
            <a:ext cx="3588327" cy="201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221671" y="706582"/>
            <a:ext cx="4299770" cy="544483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 smtClean="0"/>
              <a:t>La pollution</a:t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fr-FR" sz="4800" dirty="0" smtClean="0"/>
              <a:t>Peux-tu nommer une espèce qui souffre à cause de la pollution?</a:t>
            </a:r>
            <a:r>
              <a:rPr lang="en-US" sz="4800" dirty="0"/>
              <a:t/>
            </a:r>
            <a:br>
              <a:rPr lang="en-US" sz="4800" dirty="0"/>
            </a:br>
            <a:endParaRPr sz="4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032" t="10322" r="39458" b="17329"/>
          <a:stretch/>
        </p:blipFill>
        <p:spPr>
          <a:xfrm>
            <a:off x="4687696" y="0"/>
            <a:ext cx="75043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6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43344" y="249382"/>
            <a:ext cx="10058402" cy="1219200"/>
          </a:xfrm>
        </p:spPr>
        <p:txBody>
          <a:bodyPr>
            <a:normAutofit/>
          </a:bodyPr>
          <a:lstStyle/>
          <a:p>
            <a:r>
              <a:rPr lang="fr-FR" sz="4800" dirty="0" smtClean="0"/>
              <a:t>Réduction des habitats</a:t>
            </a:r>
            <a:endParaRPr lang="fr-FR" sz="4800" dirty="0"/>
          </a:p>
        </p:txBody>
      </p:sp>
      <p:sp>
        <p:nvSpPr>
          <p:cNvPr id="4" name="Title 12"/>
          <p:cNvSpPr txBox="1">
            <a:spLocks/>
          </p:cNvSpPr>
          <p:nvPr/>
        </p:nvSpPr>
        <p:spPr>
          <a:xfrm>
            <a:off x="443344" y="2590800"/>
            <a:ext cx="9596768" cy="23012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800" dirty="0" smtClean="0"/>
              <a:t>La déforestation</a:t>
            </a:r>
          </a:p>
          <a:p>
            <a:endParaRPr lang="fr-FR" sz="4800" dirty="0"/>
          </a:p>
          <a:p>
            <a:endParaRPr lang="fr-FR" sz="48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685" y="1764342"/>
            <a:ext cx="4335303" cy="247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274320" y="1348840"/>
            <a:ext cx="7975086" cy="1219200"/>
          </a:xfrm>
        </p:spPr>
        <p:txBody>
          <a:bodyPr>
            <a:normAutofit fontScale="90000"/>
          </a:bodyPr>
          <a:lstStyle/>
          <a:p>
            <a:r>
              <a:rPr lang="fr-FR" sz="4800" dirty="0" smtClean="0"/>
              <a:t>Réduction des </a:t>
            </a:r>
            <a:r>
              <a:rPr lang="fr-FR" sz="4800" dirty="0" smtClean="0"/>
              <a:t>habitats:</a:t>
            </a:r>
            <a:br>
              <a:rPr lang="fr-FR" sz="4800" dirty="0" smtClean="0"/>
            </a:br>
            <a:r>
              <a:rPr lang="fr-FR" sz="4800" dirty="0" smtClean="0"/>
              <a:t/>
            </a:r>
            <a:br>
              <a:rPr lang="fr-FR" sz="4800" dirty="0" smtClean="0"/>
            </a:br>
            <a:endParaRPr lang="fr-FR" sz="4800" dirty="0"/>
          </a:p>
        </p:txBody>
      </p:sp>
      <p:sp>
        <p:nvSpPr>
          <p:cNvPr id="4" name="Title 12"/>
          <p:cNvSpPr txBox="1">
            <a:spLocks/>
          </p:cNvSpPr>
          <p:nvPr/>
        </p:nvSpPr>
        <p:spPr>
          <a:xfrm>
            <a:off x="758952" y="1700784"/>
            <a:ext cx="11497056" cy="44567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800" dirty="0" smtClean="0"/>
              <a:t>La </a:t>
            </a:r>
            <a:r>
              <a:rPr lang="fr-FR" sz="4800" dirty="0" smtClean="0"/>
              <a:t>fonte de la banquise</a:t>
            </a:r>
            <a:endParaRPr lang="fr-FR" sz="4800" dirty="0" smtClean="0"/>
          </a:p>
          <a:p>
            <a:endParaRPr lang="fr-FR" sz="4800" dirty="0"/>
          </a:p>
          <a:p>
            <a:endParaRPr lang="fr-FR" sz="4800" dirty="0" smtClean="0"/>
          </a:p>
          <a:p>
            <a:endParaRPr lang="fr-FR" sz="4800" dirty="0" smtClean="0"/>
          </a:p>
          <a:p>
            <a:r>
              <a:rPr lang="fr-FR" sz="4800" dirty="0" smtClean="0"/>
              <a:t>					</a:t>
            </a:r>
            <a:r>
              <a:rPr lang="fr-FR" sz="4800" dirty="0" smtClean="0"/>
              <a:t>La </a:t>
            </a:r>
            <a:r>
              <a:rPr lang="fr-FR" sz="4800" dirty="0" smtClean="0"/>
              <a:t>montée des </a:t>
            </a:r>
            <a:r>
              <a:rPr lang="fr-FR" sz="4800" dirty="0" smtClean="0"/>
              <a:t>eaux 	</a:t>
            </a:r>
            <a:endParaRPr lang="fr-FR" sz="4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397" y1="76860" x2="95788" y2="86570"/>
                        <a14:foregroundMark x1="95788" y1="72727" x2="5978" y2="91322"/>
                        <a14:foregroundMark x1="33424" y1="91116" x2="95245" y2="87190"/>
                        <a14:backgroundMark x1="3533" y1="22521" x2="97418" y2="320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7981" y="3678936"/>
            <a:ext cx="4800887" cy="3157105"/>
          </a:xfrm>
          <a:prstGeom prst="rect">
            <a:avLst/>
          </a:prstGeom>
        </p:spPr>
      </p:pic>
      <p:sp>
        <p:nvSpPr>
          <p:cNvPr id="7" name="Up Arrow 6"/>
          <p:cNvSpPr/>
          <p:nvPr/>
        </p:nvSpPr>
        <p:spPr>
          <a:xfrm>
            <a:off x="2531224" y="4550907"/>
            <a:ext cx="914400" cy="14131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r="49873"/>
          <a:stretch/>
        </p:blipFill>
        <p:spPr>
          <a:xfrm>
            <a:off x="7999623" y="826207"/>
            <a:ext cx="3695064" cy="400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8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3626"/>
            <a:ext cx="12192000" cy="1219200"/>
          </a:xfrm>
        </p:spPr>
        <p:txBody>
          <a:bodyPr>
            <a:noAutofit/>
          </a:bodyPr>
          <a:lstStyle/>
          <a:p>
            <a:r>
              <a:rPr lang="fr-FR" dirty="0"/>
              <a:t>Peux-tu nommer une espèce qui souffre à cause de la </a:t>
            </a:r>
            <a:r>
              <a:rPr lang="fr-FR" dirty="0" smtClean="0"/>
              <a:t>déforestation ou la montée des eaux?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1461" y="1755198"/>
            <a:ext cx="4335303" cy="2478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397" y1="76860" x2="95788" y2="86570"/>
                        <a14:foregroundMark x1="95788" y1="72727" x2="5978" y2="91322"/>
                        <a14:foregroundMark x1="33424" y1="91116" x2="95245" y2="87190"/>
                        <a14:backgroundMark x1="3533" y1="22521" x2="97418" y2="320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901" y="3700895"/>
            <a:ext cx="4800887" cy="3157105"/>
          </a:xfrm>
          <a:prstGeom prst="rect">
            <a:avLst/>
          </a:prstGeom>
        </p:spPr>
      </p:pic>
      <p:sp>
        <p:nvSpPr>
          <p:cNvPr id="10" name="Up Arrow 9"/>
          <p:cNvSpPr/>
          <p:nvPr/>
        </p:nvSpPr>
        <p:spPr>
          <a:xfrm>
            <a:off x="3034144" y="4572866"/>
            <a:ext cx="914400" cy="14131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00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0" y="0"/>
            <a:ext cx="10058402" cy="1219200"/>
          </a:xfrm>
        </p:spPr>
        <p:txBody>
          <a:bodyPr>
            <a:normAutofit/>
          </a:bodyPr>
          <a:lstStyle/>
          <a:p>
            <a:r>
              <a:rPr lang="fr-FR" sz="4800" dirty="0" smtClean="0"/>
              <a:t>La chasse et la pêche intensive</a:t>
            </a:r>
            <a:endParaRPr lang="fr-FR" sz="4800" dirty="0"/>
          </a:p>
        </p:txBody>
      </p:sp>
      <p:sp>
        <p:nvSpPr>
          <p:cNvPr id="4" name="Title 12"/>
          <p:cNvSpPr txBox="1">
            <a:spLocks/>
          </p:cNvSpPr>
          <p:nvPr/>
        </p:nvSpPr>
        <p:spPr>
          <a:xfrm>
            <a:off x="0" y="1414463"/>
            <a:ext cx="11748656" cy="35883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800" dirty="0" smtClean="0"/>
              <a:t>Le braconnage: chasse/pêche illégal</a:t>
            </a:r>
          </a:p>
          <a:p>
            <a:endParaRPr lang="fr-FR" sz="4800" dirty="0"/>
          </a:p>
          <a:p>
            <a:endParaRPr lang="fr-FR" sz="4800" dirty="0" smtClean="0"/>
          </a:p>
          <a:p>
            <a:endParaRPr lang="fr-FR" sz="4800" dirty="0" smtClean="0"/>
          </a:p>
          <a:p>
            <a:r>
              <a:rPr lang="fr-FR" sz="4800" dirty="0" smtClean="0"/>
              <a:t>					</a:t>
            </a:r>
            <a:endParaRPr lang="fr-FR" sz="4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40" y="2759651"/>
            <a:ext cx="7420842" cy="37104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716982" y="2967335"/>
            <a:ext cx="43278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/>
              <a:t>Peux-tu nommer une espèce qui souffre à cause </a:t>
            </a:r>
            <a:r>
              <a:rPr lang="fr-FR" sz="4000" dirty="0" smtClean="0"/>
              <a:t>du braconnage?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79419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80303" y="249382"/>
            <a:ext cx="10058402" cy="1219200"/>
          </a:xfrm>
        </p:spPr>
        <p:txBody>
          <a:bodyPr>
            <a:normAutofit/>
          </a:bodyPr>
          <a:lstStyle/>
          <a:p>
            <a:r>
              <a:rPr lang="fr-FR" sz="4800" dirty="0" smtClean="0"/>
              <a:t>Pourquoi être inquiet ?</a:t>
            </a:r>
            <a:endParaRPr lang="fr-FR" sz="48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" y="1752600"/>
            <a:ext cx="12192000" cy="42291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3600" dirty="0" smtClean="0"/>
              <a:t>La disparition de ces animaux peut nous affecter!</a:t>
            </a:r>
          </a:p>
          <a:p>
            <a:pPr marL="0" indent="0" algn="ctr">
              <a:buNone/>
            </a:pPr>
            <a:endParaRPr lang="fr-FR" sz="3600" dirty="0"/>
          </a:p>
          <a:p>
            <a:pPr marL="0" indent="0" algn="ctr">
              <a:buNone/>
            </a:pPr>
            <a:r>
              <a:rPr lang="fr-FR" sz="3400" dirty="0" smtClean="0"/>
              <a:t>La biodiversité = diversité des animaux et des plantes</a:t>
            </a:r>
          </a:p>
          <a:p>
            <a:pPr marL="0" indent="0" algn="ctr">
              <a:buNone/>
            </a:pPr>
            <a:endParaRPr lang="fr-FR" sz="3400" dirty="0"/>
          </a:p>
          <a:p>
            <a:pPr marL="0" indent="0" algn="ctr">
              <a:buNone/>
            </a:pPr>
            <a:r>
              <a:rPr lang="fr-FR" sz="3400" dirty="0" smtClean="0"/>
              <a:t>La biodiversité est important pour la planète et aussi pour les humains!</a:t>
            </a:r>
            <a:endParaRPr lang="fr-FR" sz="3400" dirty="0"/>
          </a:p>
        </p:txBody>
      </p:sp>
    </p:spTree>
    <p:extLst>
      <p:ext uri="{BB962C8B-B14F-4D97-AF65-F5344CB8AC3E}">
        <p14:creationId xmlns:p14="http://schemas.microsoft.com/office/powerpoint/2010/main" val="409171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Nature presentation, illustrated landscape design  (widescreen)</Template>
  <TotalTime>138</TotalTime>
  <Words>152</Words>
  <Application>Microsoft Office PowerPoint</Application>
  <PresentationFormat>Widescreen</PresentationFormat>
  <Paragraphs>39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Segoe Print</vt:lpstr>
      <vt:lpstr>Nature Illustration 16x9</vt:lpstr>
      <vt:lpstr>LA CLOCHETTE describe in French three of the characters from Le Petit Nicolas</vt:lpstr>
      <vt:lpstr>Les espèces menacées</vt:lpstr>
      <vt:lpstr>Les causes</vt:lpstr>
      <vt:lpstr>La pollution  Peux-tu nommer une espèce qui souffre à cause de la pollution? </vt:lpstr>
      <vt:lpstr>Réduction des habitats</vt:lpstr>
      <vt:lpstr>Réduction des habitats:  </vt:lpstr>
      <vt:lpstr>Peux-tu nommer une espèce qui souffre à cause de la déforestation ou la montée des eaux?</vt:lpstr>
      <vt:lpstr>La chasse et la pêche intensive</vt:lpstr>
      <vt:lpstr>Pourquoi être inquiet ?</vt:lpstr>
      <vt:lpstr>PowerPoint Presentation</vt:lpstr>
      <vt:lpstr>PowerPoint Presentation</vt:lpstr>
      <vt:lpstr>Espèces menacées en France   10 % des espèces de mammifères    25 % des espèces d’oiseaux nicheurs   20 % des espèces d’amphibiens et reptiles   10 % des espèces végétales </vt:lpstr>
      <vt:lpstr>« Au rythme actuel, 50% des espèces de végétaux et d’animaux aura disparu de la planète à la fin du 21ème siècle »  (Edward O. Wilson , Professeur à Harvard) </vt:lpstr>
      <vt:lpstr>Take a moment to summarize in English what we have discussed so far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espèces menacées</dc:title>
  <dc:creator>Danielle Berndt</dc:creator>
  <cp:lastModifiedBy>Danielle Berndt</cp:lastModifiedBy>
  <cp:revision>13</cp:revision>
  <dcterms:created xsi:type="dcterms:W3CDTF">2017-04-03T11:35:32Z</dcterms:created>
  <dcterms:modified xsi:type="dcterms:W3CDTF">2017-04-03T13:58:25Z</dcterms:modified>
</cp:coreProperties>
</file>